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6" r:id="rId4"/>
    <p:sldId id="270" r:id="rId5"/>
    <p:sldId id="272" r:id="rId6"/>
    <p:sldId id="274" r:id="rId7"/>
    <p:sldId id="275" r:id="rId8"/>
    <p:sldId id="276" r:id="rId9"/>
    <p:sldId id="273" r:id="rId10"/>
    <p:sldId id="280" r:id="rId11"/>
    <p:sldId id="281" r:id="rId12"/>
    <p:sldId id="282" r:id="rId13"/>
    <p:sldId id="283" r:id="rId14"/>
    <p:sldId id="285" r:id="rId15"/>
    <p:sldId id="277" r:id="rId16"/>
    <p:sldId id="278" r:id="rId17"/>
    <p:sldId id="279" r:id="rId18"/>
    <p:sldId id="286" r:id="rId19"/>
    <p:sldId id="271" r:id="rId20"/>
    <p:sldId id="287" r:id="rId21"/>
    <p:sldId id="288" r:id="rId22"/>
    <p:sldId id="289" r:id="rId23"/>
    <p:sldId id="290" r:id="rId24"/>
    <p:sldId id="293" r:id="rId25"/>
    <p:sldId id="291" r:id="rId26"/>
    <p:sldId id="292" r:id="rId27"/>
    <p:sldId id="294" r:id="rId28"/>
    <p:sldId id="295" r:id="rId29"/>
    <p:sldId id="296" r:id="rId30"/>
    <p:sldId id="297" r:id="rId31"/>
    <p:sldId id="298" r:id="rId32"/>
    <p:sldId id="300" r:id="rId33"/>
    <p:sldId id="301" r:id="rId34"/>
    <p:sldId id="299" r:id="rId35"/>
    <p:sldId id="302" r:id="rId36"/>
    <p:sldId id="303" r:id="rId37"/>
    <p:sldId id="265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273"/>
    <a:srgbClr val="FF8F5C"/>
    <a:srgbClr val="FF5D5D"/>
    <a:srgbClr val="FFAC6A"/>
    <a:srgbClr val="BAD047"/>
    <a:srgbClr val="C6D07F"/>
    <a:srgbClr val="FFD579"/>
    <a:srgbClr val="76D6FF"/>
    <a:srgbClr val="FF7E79"/>
    <a:srgbClr val="F8F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87500"/>
  </p:normalViewPr>
  <p:slideViewPr>
    <p:cSldViewPr snapToGrid="0" snapToObjects="1">
      <p:cViewPr varScale="1">
        <p:scale>
          <a:sx n="63" d="100"/>
          <a:sy n="63" d="100"/>
        </p:scale>
        <p:origin x="222" y="66"/>
      </p:cViewPr>
      <p:guideLst>
        <p:guide orient="horz" pos="4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822DD-A617-8D45-B192-4D1187F731DF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E6C85-692C-2A49-9CAE-C91401579E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49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59A10-7A66-AF45-B4DD-A8B078F206A6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8DA2-6320-1F43-BB99-750BA34FA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71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eu aplicar uma diferença de potencial ao metal o que irá acontecer? Os elétrons partirão do polo negativo para o polo positivo do circuito.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E8DA2-6320-1F43-BB99-750BA34FA10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53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imã é um material metálico especial (Neodímio) com estrutura molecular organizada eletricamente que proporciona a criação de um campo magnético permanente.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E8DA2-6320-1F43-BB99-750BA34FA1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8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E8DA2-6320-1F43-BB99-750BA34FA10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15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E8DA2-6320-1F43-BB99-750BA34FA10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88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2318" y="1821607"/>
            <a:ext cx="10067364" cy="2387600"/>
          </a:xfrm>
        </p:spPr>
        <p:txBody>
          <a:bodyPr anchor="b">
            <a:normAutofit/>
          </a:bodyPr>
          <a:lstStyle>
            <a:lvl1pPr algn="ctr">
              <a:defRPr sz="4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2318" y="4301282"/>
            <a:ext cx="10067364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DD0619-A037-ED40-88C0-790E14EEA569}"/>
              </a:ext>
            </a:extLst>
          </p:cNvPr>
          <p:cNvSpPr txBox="1"/>
          <p:nvPr userDrawn="1"/>
        </p:nvSpPr>
        <p:spPr>
          <a:xfrm>
            <a:off x="5171709" y="6552906"/>
            <a:ext cx="1848583" cy="1692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00" b="0" i="0" u="none" strike="noStrike" kern="12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2018 FPF Tech - Todos os direitos reservados</a:t>
            </a:r>
            <a:endParaRPr lang="pt-BR" sz="500" b="0" i="0" u="none" kern="1200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298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69" y="147917"/>
            <a:ext cx="10800000" cy="540000"/>
          </a:xfrm>
        </p:spPr>
        <p:txBody>
          <a:bodyPr/>
          <a:lstStyle>
            <a:lvl1pPr>
              <a:defRPr b="0"/>
            </a:lvl1pPr>
          </a:lstStyle>
          <a:p>
            <a:r>
              <a:rPr lang="pt-BR" dirty="0"/>
              <a:t>Clique para editar estilo do título mestre</a:t>
            </a:r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540000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0" y="779929"/>
            <a:ext cx="576000" cy="0"/>
          </a:xfrm>
          <a:prstGeom prst="line">
            <a:avLst/>
          </a:prstGeom>
          <a:ln w="25400" cmpd="sng">
            <a:solidFill>
              <a:srgbClr val="BAD04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227267-FA02-4F4B-98B3-08DA66687759}"/>
              </a:ext>
            </a:extLst>
          </p:cNvPr>
          <p:cNvSpPr txBox="1"/>
          <p:nvPr userDrawn="1"/>
        </p:nvSpPr>
        <p:spPr>
          <a:xfrm>
            <a:off x="10343417" y="6669451"/>
            <a:ext cx="1848583" cy="1692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00" b="0" i="0" u="none" strike="noStrike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2018 FPF Tech - Todos os direitos reservados</a:t>
            </a:r>
            <a:endParaRPr lang="pt-BR" sz="500" b="0" i="0" u="none" kern="1200" dirty="0">
              <a:solidFill>
                <a:schemeClr val="bg2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69" y="147917"/>
            <a:ext cx="10800000" cy="540000"/>
          </a:xfrm>
        </p:spPr>
        <p:txBody>
          <a:bodyPr/>
          <a:lstStyle>
            <a:lvl1pPr>
              <a:defRPr b="0"/>
            </a:lvl1pPr>
          </a:lstStyle>
          <a:p>
            <a:r>
              <a:rPr lang="pt-BR" dirty="0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24283" y="1169894"/>
            <a:ext cx="5400000" cy="533848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73904" y="1169894"/>
            <a:ext cx="5400000" cy="533848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cxnSp>
        <p:nvCxnSpPr>
          <p:cNvPr id="7" name="Conector Reto 6"/>
          <p:cNvCxnSpPr/>
          <p:nvPr userDrawn="1"/>
        </p:nvCxnSpPr>
        <p:spPr>
          <a:xfrm>
            <a:off x="0" y="779929"/>
            <a:ext cx="576000" cy="0"/>
          </a:xfrm>
          <a:prstGeom prst="line">
            <a:avLst/>
          </a:prstGeom>
          <a:ln w="25400" cmpd="sng">
            <a:solidFill>
              <a:srgbClr val="BAD04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704942-64A5-014F-8147-C3AB1B3EC7A7}"/>
              </a:ext>
            </a:extLst>
          </p:cNvPr>
          <p:cNvSpPr txBox="1"/>
          <p:nvPr userDrawn="1"/>
        </p:nvSpPr>
        <p:spPr>
          <a:xfrm>
            <a:off x="10343417" y="6669451"/>
            <a:ext cx="1848583" cy="1692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00" b="0" i="0" u="none" strike="noStrike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2018 FPF Tech - Todos os direitos reservados</a:t>
            </a:r>
            <a:endParaRPr lang="pt-BR" sz="500" b="0" i="0" u="none" kern="1200" dirty="0">
              <a:solidFill>
                <a:schemeClr val="bg2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36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pt-BR"/>
              <a:t>Clique para editar estilo do título mestre</a:t>
            </a:r>
          </a:p>
        </p:txBody>
      </p:sp>
      <p:cxnSp>
        <p:nvCxnSpPr>
          <p:cNvPr id="7" name="Conector Reto 6"/>
          <p:cNvCxnSpPr/>
          <p:nvPr userDrawn="1"/>
        </p:nvCxnSpPr>
        <p:spPr>
          <a:xfrm>
            <a:off x="0" y="779929"/>
            <a:ext cx="576000" cy="0"/>
          </a:xfrm>
          <a:prstGeom prst="line">
            <a:avLst/>
          </a:prstGeom>
          <a:ln w="25400" cmpd="sng">
            <a:solidFill>
              <a:srgbClr val="BAD04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CEAA65-14B0-D843-8A5A-920A092A1A28}"/>
              </a:ext>
            </a:extLst>
          </p:cNvPr>
          <p:cNvSpPr txBox="1"/>
          <p:nvPr userDrawn="1"/>
        </p:nvSpPr>
        <p:spPr>
          <a:xfrm>
            <a:off x="10343417" y="6669451"/>
            <a:ext cx="1848583" cy="1692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00" b="0" i="0" u="none" strike="noStrike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2018 FPF Tech - Todos os direitos reservados</a:t>
            </a:r>
            <a:endParaRPr lang="pt-BR" sz="500" b="0" i="0" u="none" kern="1200" dirty="0">
              <a:solidFill>
                <a:schemeClr val="bg2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E198F4A-C6BC-FE41-86A7-C5A5F0F04AC3}"/>
              </a:ext>
            </a:extLst>
          </p:cNvPr>
          <p:cNvSpPr txBox="1"/>
          <p:nvPr userDrawn="1"/>
        </p:nvSpPr>
        <p:spPr>
          <a:xfrm>
            <a:off x="10343417" y="6669451"/>
            <a:ext cx="1848583" cy="1692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00" b="0" i="0" u="none" strike="noStrike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2018 FPF Tech - Todos os direitos reservados</a:t>
            </a:r>
            <a:endParaRPr lang="pt-BR" sz="500" b="0" i="0" u="none" kern="1200" dirty="0">
              <a:solidFill>
                <a:schemeClr val="bg2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3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4469" y="147917"/>
            <a:ext cx="108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estilo do título mestre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idx="1"/>
          </p:nvPr>
        </p:nvSpPr>
        <p:spPr>
          <a:xfrm>
            <a:off x="246000" y="1062318"/>
            <a:ext cx="1170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738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4" r:id="rId5"/>
    <p:sldLayoutId id="2147483655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50"/>
        </a:spcAft>
        <a:buFont typeface="Arial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50"/>
        </a:spcAft>
        <a:buFont typeface="Arial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50"/>
        </a:spcAft>
        <a:buFont typeface="Arial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50"/>
        </a:spcAft>
        <a:buFont typeface="Arial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50"/>
        </a:spcAft>
        <a:buFont typeface="Arial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lattes.cnpq.br/5067803336101638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01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F501A-F7E5-471D-9EA0-A5C88552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de Eletricidade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FCC03B-CECA-4E71-A3C8-67023A32B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Durante o deslocamento destas cargas ocorrem interações entre os elétrons e a cadeia de átomos. Isto causa alguma resistência ao movimento destes elétrons.</a:t>
            </a:r>
          </a:p>
          <a:p>
            <a:endParaRPr lang="pt-BR" dirty="0"/>
          </a:p>
          <a:p>
            <a:r>
              <a:rPr lang="pt-BR" dirty="0"/>
              <a:t>Esta resistência à passagem da corrente elétrica é devido à resistividade, que é uma característica de cada material. Matematicamente, esta resistividade elétrica é dada por: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000000"/>
                </a:solidFill>
                <a:effectLst/>
                <a:latin typeface="Lucida Grande"/>
              </a:rPr>
              <a:t>						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Grande"/>
              </a:rPr>
              <a:t>					</a:t>
            </a:r>
            <a:r>
              <a:rPr lang="el-GR" sz="4400" b="0" i="0" dirty="0">
                <a:solidFill>
                  <a:srgbClr val="000000"/>
                </a:solidFill>
                <a:effectLst/>
                <a:latin typeface="Lucida Grande"/>
              </a:rPr>
              <a:t>ρ = </a:t>
            </a:r>
            <a:r>
              <a:rPr lang="pt-BR" sz="4400" b="0" i="0" dirty="0">
                <a:solidFill>
                  <a:srgbClr val="000000"/>
                </a:solidFill>
                <a:effectLst/>
                <a:latin typeface="Lucida Grande"/>
              </a:rPr>
              <a:t>R.S/l  </a:t>
            </a:r>
          </a:p>
          <a:p>
            <a:pPr marL="0" indent="0">
              <a:buNone/>
            </a:pPr>
            <a:r>
              <a:rPr lang="el-GR" sz="2400" b="0" i="0" dirty="0">
                <a:solidFill>
                  <a:srgbClr val="000000"/>
                </a:solidFill>
                <a:effectLst/>
                <a:latin typeface="Lucida Grande"/>
              </a:rPr>
              <a:t>ρ</a:t>
            </a:r>
            <a:r>
              <a:rPr lang="pt-BR" sz="2400" dirty="0">
                <a:solidFill>
                  <a:srgbClr val="000000"/>
                </a:solidFill>
                <a:latin typeface="Lucida Grande"/>
              </a:rPr>
              <a:t> = Resistividade elétrica;</a:t>
            </a:r>
          </a:p>
          <a:p>
            <a:pPr marL="0" indent="0">
              <a:buNone/>
            </a:pPr>
            <a:r>
              <a:rPr lang="pt-BR" sz="2400" b="0" i="0" dirty="0">
                <a:solidFill>
                  <a:srgbClr val="000000"/>
                </a:solidFill>
                <a:effectLst/>
                <a:latin typeface="Lucida Grande"/>
              </a:rPr>
              <a:t>R = Resistência elétrica;</a:t>
            </a:r>
          </a:p>
          <a:p>
            <a:pPr marL="0" indent="0">
              <a:buNone/>
            </a:pPr>
            <a:r>
              <a:rPr lang="pt-BR" sz="2400" b="0" i="0" dirty="0">
                <a:solidFill>
                  <a:srgbClr val="000000"/>
                </a:solidFill>
                <a:effectLst/>
                <a:latin typeface="Lucida Grande"/>
              </a:rPr>
              <a:t>S =  Área da seção transversal;</a:t>
            </a:r>
          </a:p>
          <a:p>
            <a:pPr marL="0" indent="0">
              <a:buNone/>
            </a:pPr>
            <a:r>
              <a:rPr lang="pt-BR" sz="2400" b="0" i="0" dirty="0">
                <a:solidFill>
                  <a:srgbClr val="000000"/>
                </a:solidFill>
                <a:effectLst/>
                <a:latin typeface="Lucida Grande"/>
              </a:rPr>
              <a:t>L</a:t>
            </a:r>
            <a:r>
              <a:rPr lang="pt-BR" sz="2400" dirty="0">
                <a:solidFill>
                  <a:srgbClr val="000000"/>
                </a:solidFill>
                <a:latin typeface="Lucida Grande"/>
              </a:rPr>
              <a:t>  = Comprimento do </a:t>
            </a:r>
            <a:r>
              <a:rPr lang="pt-BR" sz="2400" dirty="0" err="1">
                <a:solidFill>
                  <a:srgbClr val="000000"/>
                </a:solidFill>
                <a:latin typeface="Lucida Grande"/>
              </a:rPr>
              <a:t>matérial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897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E453F-3755-4D03-BAD0-E284BB8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de Eletricidade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79DF7C-ABC1-4284-8306-37B36CFC2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4627283"/>
          </a:xfrm>
        </p:spPr>
        <p:txBody>
          <a:bodyPr/>
          <a:lstStyle/>
          <a:p>
            <a:r>
              <a:rPr lang="pt-BR" dirty="0"/>
              <a:t>A partir da fórmula da resistividade podemos encontrar a formula da resistência elétrica do material.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400" b="0" i="0" dirty="0">
                <a:solidFill>
                  <a:srgbClr val="000000"/>
                </a:solidFill>
                <a:effectLst/>
                <a:latin typeface="Lucida Grande"/>
              </a:rPr>
              <a:t>					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Lucida Grande"/>
              </a:rPr>
              <a:t>R </a:t>
            </a:r>
            <a:r>
              <a:rPr lang="el-GR" sz="3600" b="0" i="0" dirty="0">
                <a:solidFill>
                  <a:srgbClr val="000000"/>
                </a:solidFill>
                <a:effectLst/>
                <a:latin typeface="Lucida Grande"/>
              </a:rPr>
              <a:t>= ρ</a:t>
            </a:r>
            <a:r>
              <a:rPr lang="pt-BR" sz="3600" dirty="0">
                <a:solidFill>
                  <a:srgbClr val="000000"/>
                </a:solidFill>
                <a:latin typeface="Lucida Grande"/>
              </a:rPr>
              <a:t>L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Lucida Grande"/>
              </a:rPr>
              <a:t>/s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000000"/>
                </a:solidFill>
                <a:latin typeface="Lucida Grande"/>
              </a:rPr>
              <a:t>R = Resistência;</a:t>
            </a:r>
          </a:p>
          <a:p>
            <a:pPr marL="0" indent="0">
              <a:buNone/>
            </a:pPr>
            <a:r>
              <a:rPr lang="el-GR" sz="2800" b="0" i="0" dirty="0">
                <a:solidFill>
                  <a:srgbClr val="000000"/>
                </a:solidFill>
                <a:effectLst/>
                <a:latin typeface="Lucida Grande"/>
              </a:rPr>
              <a:t>ρ</a:t>
            </a:r>
            <a:r>
              <a:rPr lang="pt-BR" sz="2800" dirty="0">
                <a:solidFill>
                  <a:srgbClr val="000000"/>
                </a:solidFill>
                <a:latin typeface="Lucida Grande"/>
              </a:rPr>
              <a:t> = Resistividade;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000000"/>
                </a:solidFill>
                <a:latin typeface="Lucida Grande"/>
              </a:rPr>
              <a:t>L = Comprimento;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000000"/>
                </a:solidFill>
                <a:latin typeface="Lucida Grande"/>
              </a:rPr>
              <a:t>S = Área da seção transversal</a:t>
            </a:r>
          </a:p>
          <a:p>
            <a:pPr marL="0" indent="0">
              <a:buNone/>
            </a:pP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3229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BB408-2494-42E0-BF5C-DFA7D92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de Eletricidade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E18790-CB9D-4854-A3CA-D521D3064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72584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As constantes de resistividade dos materiais encontram-se em tabelas, como a mostrada abaixo.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9753DF-9804-40FD-A41E-AB11E5D63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2086408"/>
            <a:ext cx="3514090" cy="38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8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9012-5B02-4E97-8B80-D33A2B96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de Eletricidade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FF0857-77DA-435A-95E6-39E064E5CA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8"/>
            <a:ext cx="11700000" cy="1938992"/>
          </a:xfrm>
        </p:spPr>
        <p:txBody>
          <a:bodyPr/>
          <a:lstStyle/>
          <a:p>
            <a:r>
              <a:rPr lang="pt-BR" dirty="0"/>
              <a:t>Exercício: </a:t>
            </a:r>
          </a:p>
          <a:p>
            <a:pPr marL="0" indent="0">
              <a:buNone/>
            </a:pPr>
            <a:r>
              <a:rPr lang="pt-BR" dirty="0"/>
              <a:t> 	Encontre a resistência elétrica de um fio de cobre com diâmetro de 4mm e um comprimento de 100m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B2E4B6-C8DA-4E98-82F8-6E1FA2D6AE53}"/>
              </a:ext>
            </a:extLst>
          </p:cNvPr>
          <p:cNvSpPr txBox="1"/>
          <p:nvPr/>
        </p:nvSpPr>
        <p:spPr>
          <a:xfrm>
            <a:off x="650240" y="3220768"/>
            <a:ext cx="4013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0" i="0" dirty="0">
                <a:solidFill>
                  <a:srgbClr val="000000"/>
                </a:solidFill>
                <a:effectLst/>
                <a:latin typeface="Lucida Grande"/>
              </a:rPr>
              <a:t>R </a:t>
            </a:r>
            <a:r>
              <a:rPr lang="el-GR" sz="2400" b="0" i="0" dirty="0">
                <a:solidFill>
                  <a:srgbClr val="000000"/>
                </a:solidFill>
                <a:effectLst/>
                <a:latin typeface="Lucida Grande"/>
              </a:rPr>
              <a:t>= ρ</a:t>
            </a:r>
            <a:r>
              <a:rPr lang="pt-BR" sz="2400" dirty="0">
                <a:solidFill>
                  <a:srgbClr val="000000"/>
                </a:solidFill>
                <a:latin typeface="Lucida Grande"/>
              </a:rPr>
              <a:t>L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Lucida Grande"/>
              </a:rPr>
              <a:t>/s</a:t>
            </a:r>
          </a:p>
          <a:p>
            <a:pPr marL="0" indent="0">
              <a:buNone/>
            </a:pPr>
            <a:endParaRPr lang="pt-BR" sz="2400" b="0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indent="0">
              <a:buNone/>
            </a:pPr>
            <a:r>
              <a:rPr lang="pt-BR" sz="1800" dirty="0">
                <a:solidFill>
                  <a:srgbClr val="000000"/>
                </a:solidFill>
                <a:latin typeface="Lucida Grande"/>
              </a:rPr>
              <a:t>R = Resistência;</a:t>
            </a:r>
          </a:p>
          <a:p>
            <a:pPr marL="0" indent="0">
              <a:buNone/>
            </a:pPr>
            <a:r>
              <a:rPr lang="el-GR" sz="1800" b="0" i="0" dirty="0">
                <a:solidFill>
                  <a:srgbClr val="000000"/>
                </a:solidFill>
                <a:effectLst/>
                <a:latin typeface="Lucida Grande"/>
              </a:rPr>
              <a:t>ρ</a:t>
            </a:r>
            <a:r>
              <a:rPr lang="pt-BR" sz="1800" dirty="0">
                <a:solidFill>
                  <a:srgbClr val="000000"/>
                </a:solidFill>
                <a:latin typeface="Lucida Grande"/>
              </a:rPr>
              <a:t> = Resistividade;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00"/>
                </a:solidFill>
                <a:latin typeface="Lucida Grande"/>
              </a:rPr>
              <a:t>L = Comprimento;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00"/>
                </a:solidFill>
                <a:latin typeface="Lucida Grande"/>
              </a:rPr>
              <a:t>S = Área da seção transversal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ECD7D0-6733-4417-9FC8-B405288B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710" y="2381048"/>
            <a:ext cx="3514090" cy="38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96A5-E4CE-4358-A387-8745ACF5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de Eletricidade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37D6A5-1016-4C0F-84D3-8EB110E2B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939203"/>
          </a:xfrm>
        </p:spPr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F77849E-8B85-43D6-9509-89F393738DA1}"/>
              </a:ext>
            </a:extLst>
          </p:cNvPr>
          <p:cNvSpPr/>
          <p:nvPr/>
        </p:nvSpPr>
        <p:spPr>
          <a:xfrm>
            <a:off x="1239520" y="2895601"/>
            <a:ext cx="2001520" cy="1960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008A7B-0DB5-4978-80D4-DA753970376C}"/>
              </a:ext>
            </a:extLst>
          </p:cNvPr>
          <p:cNvCxnSpPr>
            <a:cxnSpLocks/>
          </p:cNvCxnSpPr>
          <p:nvPr/>
        </p:nvCxnSpPr>
        <p:spPr>
          <a:xfrm>
            <a:off x="1239520" y="2626361"/>
            <a:ext cx="200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A0946BB-8DCD-4A1D-9DCA-A68F806A212F}"/>
              </a:ext>
            </a:extLst>
          </p:cNvPr>
          <p:cNvCxnSpPr>
            <a:stCxn id="4" idx="2"/>
          </p:cNvCxnSpPr>
          <p:nvPr/>
        </p:nvCxnSpPr>
        <p:spPr>
          <a:xfrm flipV="1">
            <a:off x="1239520" y="2448560"/>
            <a:ext cx="0" cy="142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D38EB8-BBB4-4BA6-8FC8-E8EAEB07732B}"/>
              </a:ext>
            </a:extLst>
          </p:cNvPr>
          <p:cNvCxnSpPr/>
          <p:nvPr/>
        </p:nvCxnSpPr>
        <p:spPr>
          <a:xfrm flipV="1">
            <a:off x="3241040" y="2448560"/>
            <a:ext cx="0" cy="142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2A80692-CFE8-469A-BAC8-EB0BF1A3EA7B}"/>
              </a:ext>
            </a:extLst>
          </p:cNvPr>
          <p:cNvCxnSpPr/>
          <p:nvPr/>
        </p:nvCxnSpPr>
        <p:spPr>
          <a:xfrm flipV="1">
            <a:off x="3322320" y="2529840"/>
            <a:ext cx="1544320" cy="1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BEC7067-6CC9-4B76-93D1-D9882A2D5D04}"/>
              </a:ext>
            </a:extLst>
          </p:cNvPr>
          <p:cNvSpPr txBox="1"/>
          <p:nvPr/>
        </p:nvSpPr>
        <p:spPr>
          <a:xfrm>
            <a:off x="5130799" y="2191254"/>
            <a:ext cx="469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=  Pi*r^2</a:t>
            </a:r>
          </a:p>
          <a:p>
            <a:r>
              <a:rPr lang="pt-BR" dirty="0"/>
              <a:t>A = 3,14 *4 = 12,56 mm^2 = 12,56*10^-m^2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8848B2B-C060-44D7-BB66-853AB20818DE}"/>
              </a:ext>
            </a:extLst>
          </p:cNvPr>
          <p:cNvSpPr txBox="1"/>
          <p:nvPr/>
        </p:nvSpPr>
        <p:spPr>
          <a:xfrm>
            <a:off x="1960880" y="219125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4mm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B3960FD-3217-44D3-85C7-9F747E8D60EE}"/>
              </a:ext>
            </a:extLst>
          </p:cNvPr>
          <p:cNvSpPr txBox="1"/>
          <p:nvPr/>
        </p:nvSpPr>
        <p:spPr>
          <a:xfrm>
            <a:off x="5074372" y="3558750"/>
            <a:ext cx="4252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 =  (1,7*10^-8) * 10^2/ 12,56*10^-3</a:t>
            </a:r>
          </a:p>
          <a:p>
            <a:r>
              <a:rPr lang="pt-BR" dirty="0"/>
              <a:t>R = 1,7 * 10 ^ -3/ 12,56</a:t>
            </a:r>
          </a:p>
          <a:p>
            <a:r>
              <a:rPr lang="pt-BR" dirty="0"/>
              <a:t>R = 0,135 Ohms  </a:t>
            </a:r>
          </a:p>
        </p:txBody>
      </p:sp>
    </p:spTree>
    <p:extLst>
      <p:ext uri="{BB962C8B-B14F-4D97-AF65-F5344CB8AC3E}">
        <p14:creationId xmlns:p14="http://schemas.microsoft.com/office/powerpoint/2010/main" val="2296970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0FC7F-8F1F-4C55-AF60-8AC2E09F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de energia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51D24-FAE5-474A-829A-EAB57CD0B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540001"/>
          </a:xfrm>
        </p:spPr>
        <p:txBody>
          <a:bodyPr/>
          <a:lstStyle/>
          <a:p>
            <a:r>
              <a:rPr lang="pt-BR" dirty="0"/>
              <a:t>Imã permanente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DCD871-FBA5-432E-8773-6EE1DC467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042" y="2122836"/>
            <a:ext cx="5313998" cy="39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16EEB-7A6D-49F3-BBE7-B36C04E8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de energia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DD8A43-B074-4FAF-8B54-15AB66572F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634403"/>
          </a:xfrm>
        </p:spPr>
        <p:txBody>
          <a:bodyPr/>
          <a:lstStyle/>
          <a:p>
            <a:r>
              <a:rPr lang="pt-BR" dirty="0"/>
              <a:t>Como são feitos os imãs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80519-CC5B-4367-A97A-FC848EDE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2" y="2071120"/>
            <a:ext cx="10840318" cy="37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8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1797E-606F-408D-8BA0-ADC4CCE0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de energia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796051-4D28-4282-9037-806DB7D9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10" y="1331277"/>
            <a:ext cx="6417310" cy="47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C413C-BA23-420B-9CE0-AA0D2410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de energia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2CE6E8-5A37-416B-9EA4-EC2F3C91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8" y="2005319"/>
            <a:ext cx="5678082" cy="35867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C778B6-BF6A-4BF4-A68D-23F73742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535" y="1564640"/>
            <a:ext cx="5694456" cy="40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08A24-70A6-413D-82E4-ED13824B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Resistores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87714F-8E81-426A-A26E-6827CED15E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40" y="1082080"/>
            <a:ext cx="11184000" cy="868640"/>
          </a:xfrm>
        </p:spPr>
        <p:txBody>
          <a:bodyPr/>
          <a:lstStyle/>
          <a:p>
            <a:r>
              <a:rPr lang="pt-BR" dirty="0"/>
              <a:t>Resistores são dispositivos eletrônicos utilizados para limitar a corrente e condicionar níveis de tesões em circuitos.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632610-2B9D-4C86-A570-8D8B16B9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31" y="2699470"/>
            <a:ext cx="3462235" cy="20483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411FEE-1E0B-42E7-B745-C8505B6D9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169" y="2204402"/>
            <a:ext cx="54483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6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Sistemas Embarcados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 que são os sistema embarcados e tecnologias habilitadoras.</a:t>
            </a:r>
          </a:p>
        </p:txBody>
      </p:sp>
    </p:spTree>
    <p:extLst>
      <p:ext uri="{BB962C8B-B14F-4D97-AF65-F5344CB8AC3E}">
        <p14:creationId xmlns:p14="http://schemas.microsoft.com/office/powerpoint/2010/main" val="83062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0D24E-AC18-4D8D-88C2-DEAB8071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Resistores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5092CD5-8F03-4066-82B9-6BEB452502DD}"/>
              </a:ext>
            </a:extLst>
          </p:cNvPr>
          <p:cNvCxnSpPr/>
          <p:nvPr/>
        </p:nvCxnSpPr>
        <p:spPr>
          <a:xfrm>
            <a:off x="2397760" y="3542242"/>
            <a:ext cx="13309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37186FB-5F24-465F-B60E-D1E71D2F92CA}"/>
              </a:ext>
            </a:extLst>
          </p:cNvPr>
          <p:cNvCxnSpPr>
            <a:cxnSpLocks/>
          </p:cNvCxnSpPr>
          <p:nvPr/>
        </p:nvCxnSpPr>
        <p:spPr>
          <a:xfrm>
            <a:off x="2692400" y="3760682"/>
            <a:ext cx="74168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3CB3BBA4-60A5-48D4-9EA5-FBD42DC90F3F}"/>
              </a:ext>
            </a:extLst>
          </p:cNvPr>
          <p:cNvSpPr/>
          <p:nvPr/>
        </p:nvSpPr>
        <p:spPr>
          <a:xfrm>
            <a:off x="4978400" y="1266757"/>
            <a:ext cx="772160" cy="7685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7C62D1A-7E25-496A-92DF-5E71C2288175}"/>
              </a:ext>
            </a:extLst>
          </p:cNvPr>
          <p:cNvSpPr/>
          <p:nvPr/>
        </p:nvSpPr>
        <p:spPr>
          <a:xfrm>
            <a:off x="8493762" y="3157961"/>
            <a:ext cx="772160" cy="7685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830D2F8-C74C-4B5F-96F5-31513D449486}"/>
              </a:ext>
            </a:extLst>
          </p:cNvPr>
          <p:cNvSpPr/>
          <p:nvPr/>
        </p:nvSpPr>
        <p:spPr>
          <a:xfrm>
            <a:off x="7020560" y="2866602"/>
            <a:ext cx="629920" cy="13545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560B0CD1-A3A3-47A3-B8BE-879EFE155AD1}"/>
              </a:ext>
            </a:extLst>
          </p:cNvPr>
          <p:cNvCxnSpPr>
            <a:cxnSpLocks/>
          </p:cNvCxnSpPr>
          <p:nvPr/>
        </p:nvCxnSpPr>
        <p:spPr>
          <a:xfrm flipV="1">
            <a:off x="3063240" y="1651038"/>
            <a:ext cx="0" cy="189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1721D28-58CA-44E3-9D56-FED168A04853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063240" y="1651038"/>
            <a:ext cx="1915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B7003A8-D682-4C44-881A-15DEECB14A99}"/>
              </a:ext>
            </a:extLst>
          </p:cNvPr>
          <p:cNvCxnSpPr>
            <a:cxnSpLocks/>
          </p:cNvCxnSpPr>
          <p:nvPr/>
        </p:nvCxnSpPr>
        <p:spPr>
          <a:xfrm flipV="1">
            <a:off x="3048000" y="3760682"/>
            <a:ext cx="0" cy="1471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19510565-D88A-4DBB-B6BF-ED08F2E82E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750560" y="1651038"/>
            <a:ext cx="1584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97D4923E-2C90-4552-B7E1-F6616EB8076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335520" y="1651038"/>
            <a:ext cx="0" cy="121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FA4BD5D-EAA4-45B5-9A50-EA4502CD91A5}"/>
              </a:ext>
            </a:extLst>
          </p:cNvPr>
          <p:cNvCxnSpPr>
            <a:cxnSpLocks/>
          </p:cNvCxnSpPr>
          <p:nvPr/>
        </p:nvCxnSpPr>
        <p:spPr>
          <a:xfrm>
            <a:off x="3063240" y="5232400"/>
            <a:ext cx="4272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045DF40A-FD07-42DA-91DC-5A1D6F56A3C0}"/>
              </a:ext>
            </a:extLst>
          </p:cNvPr>
          <p:cNvCxnSpPr>
            <a:cxnSpLocks/>
          </p:cNvCxnSpPr>
          <p:nvPr/>
        </p:nvCxnSpPr>
        <p:spPr>
          <a:xfrm>
            <a:off x="7335520" y="4221163"/>
            <a:ext cx="0" cy="101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131A243D-48FE-4638-86E7-7670B32DE469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7467600" y="2035319"/>
            <a:ext cx="1412242" cy="1122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A5B3EC2-E540-48E6-8540-AD99147F177B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7467600" y="3926523"/>
            <a:ext cx="1412242" cy="94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9C505CCA-05C5-44A1-B475-329BA64B98F4}"/>
              </a:ext>
            </a:extLst>
          </p:cNvPr>
          <p:cNvCxnSpPr>
            <a:cxnSpLocks/>
          </p:cNvCxnSpPr>
          <p:nvPr/>
        </p:nvCxnSpPr>
        <p:spPr>
          <a:xfrm flipV="1">
            <a:off x="2580640" y="3241040"/>
            <a:ext cx="853440" cy="98012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4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FC991-3B5B-41C6-BC1E-2F5DBC9B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Resistores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8EC1475-2315-4EE8-BC40-7771E1D6D36C}"/>
              </a:ext>
            </a:extLst>
          </p:cNvPr>
          <p:cNvCxnSpPr/>
          <p:nvPr/>
        </p:nvCxnSpPr>
        <p:spPr>
          <a:xfrm flipV="1">
            <a:off x="3535680" y="1330960"/>
            <a:ext cx="0" cy="442976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4774BED-30BE-4F3E-BC6F-20411C4CA46E}"/>
              </a:ext>
            </a:extLst>
          </p:cNvPr>
          <p:cNvCxnSpPr>
            <a:cxnSpLocks/>
          </p:cNvCxnSpPr>
          <p:nvPr/>
        </p:nvCxnSpPr>
        <p:spPr>
          <a:xfrm flipV="1">
            <a:off x="3068320" y="5486400"/>
            <a:ext cx="5516880" cy="203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C6EDC07-DBA5-4114-BEC6-D12FED9FCA4E}"/>
              </a:ext>
            </a:extLst>
          </p:cNvPr>
          <p:cNvCxnSpPr>
            <a:cxnSpLocks/>
          </p:cNvCxnSpPr>
          <p:nvPr/>
        </p:nvCxnSpPr>
        <p:spPr>
          <a:xfrm flipV="1">
            <a:off x="3535680" y="2286000"/>
            <a:ext cx="369824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8CF252-7C26-4F18-BBB1-B158C51A5AD9}"/>
              </a:ext>
            </a:extLst>
          </p:cNvPr>
          <p:cNvSpPr txBox="1"/>
          <p:nvPr/>
        </p:nvSpPr>
        <p:spPr>
          <a:xfrm>
            <a:off x="4044265" y="505940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A24262-18B6-40BA-A8B2-8926F994B10E}"/>
              </a:ext>
            </a:extLst>
          </p:cNvPr>
          <p:cNvSpPr txBox="1"/>
          <p:nvPr/>
        </p:nvSpPr>
        <p:spPr>
          <a:xfrm>
            <a:off x="8621767" y="5030941"/>
            <a:ext cx="28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</a:t>
            </a:r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C000FB9A-9BF6-490D-97CF-F750A355AECC}"/>
              </a:ext>
            </a:extLst>
          </p:cNvPr>
          <p:cNvSpPr/>
          <p:nvPr/>
        </p:nvSpPr>
        <p:spPr>
          <a:xfrm rot="1406860">
            <a:off x="3317693" y="5149334"/>
            <a:ext cx="751835" cy="755412"/>
          </a:xfrm>
          <a:prstGeom prst="arc">
            <a:avLst>
              <a:gd name="adj1" fmla="val 149070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92BFD18-D118-4FC1-9B04-7AD59CB22163}"/>
              </a:ext>
            </a:extLst>
          </p:cNvPr>
          <p:cNvSpPr txBox="1"/>
          <p:nvPr/>
        </p:nvSpPr>
        <p:spPr>
          <a:xfrm>
            <a:off x="3220720" y="125984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2AB64AD-5A43-42A9-AAF5-E6514B49829F}"/>
              </a:ext>
            </a:extLst>
          </p:cNvPr>
          <p:cNvSpPr txBox="1"/>
          <p:nvPr/>
        </p:nvSpPr>
        <p:spPr>
          <a:xfrm flipH="1">
            <a:off x="8621767" y="1477440"/>
            <a:ext cx="221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R= </a:t>
            </a:r>
            <a:r>
              <a:rPr lang="pt-BR" sz="2400" dirty="0" err="1"/>
              <a:t>tg</a:t>
            </a:r>
            <a:r>
              <a:rPr lang="pt-BR" sz="2400" dirty="0"/>
              <a:t> (a) = V/I</a:t>
            </a:r>
          </a:p>
          <a:p>
            <a:endParaRPr lang="pt-BR" sz="2400" dirty="0"/>
          </a:p>
          <a:p>
            <a:r>
              <a:rPr lang="pt-BR" sz="2400" dirty="0"/>
              <a:t>R = V/I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4C79F7-9590-4077-9F69-0397EFB0E125}"/>
              </a:ext>
            </a:extLst>
          </p:cNvPr>
          <p:cNvCxnSpPr/>
          <p:nvPr/>
        </p:nvCxnSpPr>
        <p:spPr>
          <a:xfrm>
            <a:off x="6518117" y="2966720"/>
            <a:ext cx="0" cy="2451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A86EE88F-BA35-4471-9C66-3EDE7661AE1A}"/>
              </a:ext>
            </a:extLst>
          </p:cNvPr>
          <p:cNvCxnSpPr>
            <a:cxnSpLocks/>
          </p:cNvCxnSpPr>
          <p:nvPr/>
        </p:nvCxnSpPr>
        <p:spPr>
          <a:xfrm>
            <a:off x="3581401" y="2917095"/>
            <a:ext cx="2814320" cy="10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4C95188-9CCA-41C3-BE59-07C0DCA5DC34}"/>
              </a:ext>
            </a:extLst>
          </p:cNvPr>
          <p:cNvSpPr txBox="1"/>
          <p:nvPr/>
        </p:nvSpPr>
        <p:spPr>
          <a:xfrm>
            <a:off x="6533356" y="405205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8BFCA94-6193-41B6-879E-DDCEF6D108F6}"/>
              </a:ext>
            </a:extLst>
          </p:cNvPr>
          <p:cNvSpPr txBox="1"/>
          <p:nvPr/>
        </p:nvSpPr>
        <p:spPr>
          <a:xfrm>
            <a:off x="4811169" y="2490097"/>
            <a:ext cx="43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8A497B9-1316-479A-9B55-FB9C86CE7E91}"/>
              </a:ext>
            </a:extLst>
          </p:cNvPr>
          <p:cNvSpPr txBox="1"/>
          <p:nvPr/>
        </p:nvSpPr>
        <p:spPr>
          <a:xfrm flipH="1">
            <a:off x="8949639" y="3236459"/>
            <a:ext cx="134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 = R*I</a:t>
            </a:r>
          </a:p>
        </p:txBody>
      </p:sp>
    </p:spTree>
    <p:extLst>
      <p:ext uri="{BB962C8B-B14F-4D97-AF65-F5344CB8AC3E}">
        <p14:creationId xmlns:p14="http://schemas.microsoft.com/office/powerpoint/2010/main" val="18355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F11C2-DE92-4984-9AAF-EFF0A418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Resistores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A33620-A423-4BEE-A3AC-071D5FE8D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715683"/>
          </a:xfrm>
        </p:spPr>
        <p:txBody>
          <a:bodyPr/>
          <a:lstStyle/>
          <a:p>
            <a:r>
              <a:rPr lang="pt-BR" dirty="0"/>
              <a:t>Limitar corrente de dispositivos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ABDDA7-CC06-4EE6-8164-15C11508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34" y="2078989"/>
            <a:ext cx="3217545" cy="39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70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45D37-0793-4BC2-9554-02675D0E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Resistores não ôhmicos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C9BE9C67-7FA0-4283-9774-FDC85A124921}"/>
              </a:ext>
            </a:extLst>
          </p:cNvPr>
          <p:cNvCxnSpPr/>
          <p:nvPr/>
        </p:nvCxnSpPr>
        <p:spPr>
          <a:xfrm flipV="1">
            <a:off x="3535680" y="1330960"/>
            <a:ext cx="0" cy="442976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68D510A-9207-4817-9DD6-341A92F7B170}"/>
              </a:ext>
            </a:extLst>
          </p:cNvPr>
          <p:cNvCxnSpPr>
            <a:cxnSpLocks/>
          </p:cNvCxnSpPr>
          <p:nvPr/>
        </p:nvCxnSpPr>
        <p:spPr>
          <a:xfrm flipV="1">
            <a:off x="3068320" y="5486400"/>
            <a:ext cx="5516880" cy="203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A4C0A9-120F-4620-8635-8DC0BDB5A183}"/>
              </a:ext>
            </a:extLst>
          </p:cNvPr>
          <p:cNvSpPr txBox="1"/>
          <p:nvPr/>
        </p:nvSpPr>
        <p:spPr>
          <a:xfrm>
            <a:off x="3220720" y="125984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5D132F-06A6-4E8C-8AED-FDC3F8C6FBC8}"/>
              </a:ext>
            </a:extLst>
          </p:cNvPr>
          <p:cNvSpPr txBox="1"/>
          <p:nvPr/>
        </p:nvSpPr>
        <p:spPr>
          <a:xfrm>
            <a:off x="8606747" y="5169043"/>
            <a:ext cx="43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BC8D363D-95F0-4F6E-B97E-2B87C6868763}"/>
              </a:ext>
            </a:extLst>
          </p:cNvPr>
          <p:cNvSpPr/>
          <p:nvPr/>
        </p:nvSpPr>
        <p:spPr>
          <a:xfrm>
            <a:off x="3556000" y="1583660"/>
            <a:ext cx="4131035" cy="3912900"/>
          </a:xfrm>
          <a:custGeom>
            <a:avLst/>
            <a:gdLst>
              <a:gd name="connsiteX0" fmla="*/ 0 w 4131035"/>
              <a:gd name="connsiteY0" fmla="*/ 3912900 h 3912900"/>
              <a:gd name="connsiteX1" fmla="*/ 2560320 w 4131035"/>
              <a:gd name="connsiteY1" fmla="*/ 2520980 h 3912900"/>
              <a:gd name="connsiteX2" fmla="*/ 3931920 w 4131035"/>
              <a:gd name="connsiteY2" fmla="*/ 316260 h 3912900"/>
              <a:gd name="connsiteX3" fmla="*/ 4094480 w 4131035"/>
              <a:gd name="connsiteY3" fmla="*/ 62260 h 39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035" h="3912900">
                <a:moveTo>
                  <a:pt x="0" y="3912900"/>
                </a:moveTo>
                <a:cubicBezTo>
                  <a:pt x="952500" y="3516660"/>
                  <a:pt x="1905000" y="3120420"/>
                  <a:pt x="2560320" y="2520980"/>
                </a:cubicBezTo>
                <a:cubicBezTo>
                  <a:pt x="3215640" y="1921540"/>
                  <a:pt x="3676227" y="726047"/>
                  <a:pt x="3931920" y="316260"/>
                </a:cubicBezTo>
                <a:cubicBezTo>
                  <a:pt x="4187613" y="-93527"/>
                  <a:pt x="4141046" y="-15634"/>
                  <a:pt x="4094480" y="622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0BDE265-67C2-49D0-AD38-E12E10FEE558}"/>
              </a:ext>
            </a:extLst>
          </p:cNvPr>
          <p:cNvCxnSpPr>
            <a:stCxn id="18" idx="0"/>
          </p:cNvCxnSpPr>
          <p:nvPr/>
        </p:nvCxnSpPr>
        <p:spPr>
          <a:xfrm flipV="1">
            <a:off x="3556000" y="4216400"/>
            <a:ext cx="3037840" cy="12801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C19F462-A0BF-421A-9B05-A0B44BC40B70}"/>
              </a:ext>
            </a:extLst>
          </p:cNvPr>
          <p:cNvCxnSpPr>
            <a:cxnSpLocks/>
          </p:cNvCxnSpPr>
          <p:nvPr/>
        </p:nvCxnSpPr>
        <p:spPr>
          <a:xfrm flipV="1">
            <a:off x="3870960" y="3149601"/>
            <a:ext cx="3911599" cy="23887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A098B2D-BC28-43B1-8658-752FF89492BD}"/>
              </a:ext>
            </a:extLst>
          </p:cNvPr>
          <p:cNvCxnSpPr>
            <a:cxnSpLocks/>
          </p:cNvCxnSpPr>
          <p:nvPr/>
        </p:nvCxnSpPr>
        <p:spPr>
          <a:xfrm flipV="1">
            <a:off x="4721311" y="2010507"/>
            <a:ext cx="3376208" cy="35209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07989707-E7BE-42E8-877F-1D9930EBC668}"/>
              </a:ext>
            </a:extLst>
          </p:cNvPr>
          <p:cNvCxnSpPr>
            <a:cxnSpLocks/>
          </p:cNvCxnSpPr>
          <p:nvPr/>
        </p:nvCxnSpPr>
        <p:spPr>
          <a:xfrm flipV="1">
            <a:off x="5936478" y="1172244"/>
            <a:ext cx="1957842" cy="4303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33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71C2C-08FF-47F6-8AE7-50D5746A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Resistores não ôhmicos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8C73F7-4740-4C78-8CC8-0A235C9F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17" y="1914524"/>
            <a:ext cx="7040563" cy="3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08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8E50C-F088-46CB-9088-9F4EFC9E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Divisores de tensão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08293D-7DEB-408C-A44A-A3B15B495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56" y="1339532"/>
            <a:ext cx="50768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6D538-3E42-4B82-9A58-19577B7C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Capacitores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F1C377-7A2C-4CB9-92F6-158D8939B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262062"/>
            <a:ext cx="87820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3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9E596-53A3-46FC-B555-ED03BEAA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Comportamento dos Capacitores em CC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9BC0D5-37C4-4B8D-BE2E-BD503710A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" y="1718309"/>
            <a:ext cx="4641533" cy="37567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0EA9FA-3E5C-48E1-9746-AD6D1B6D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927" y="2032121"/>
            <a:ext cx="5583502" cy="34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CC4AE-4433-41E5-8C8A-BD57225A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Capacitores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0F8E77-F0E4-438F-A362-A25538A4DF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969683"/>
          </a:xfrm>
        </p:spPr>
        <p:txBody>
          <a:bodyPr/>
          <a:lstStyle/>
          <a:p>
            <a:r>
              <a:rPr lang="pt-BR" dirty="0"/>
              <a:t>Os capacitores são largamente utilizados em circuitos digitais para filtragem de ruídos e para garantir a alimentação correta dos dispositivos digitais.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677EC0-1C90-4407-8080-B0BBE592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05" y="2315423"/>
            <a:ext cx="5583555" cy="37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76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3F96E-7E82-40F9-828C-36A58E8B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Capacitores em 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B019F9-33DA-47FE-AD8E-F890D361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57" y="1687512"/>
            <a:ext cx="3741103" cy="36294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F19C0CD-0D6B-434B-8401-DCB6EDF12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247" y="1994535"/>
            <a:ext cx="36290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6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5C7CE0-1DF8-774E-A312-878C0F9D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Instrutor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20C5A4-2553-D045-BA6D-4BDC159DB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Graduado em Engenharia Elétrica pela Universidade Federal do Amazonas - UFAM (2006). Atua em pesquisa e desenvolvimento na área de eletrônica e automação industrial. Possui vasta experiência em desenvolvimento de hardware, mais especificamente, placas de circuito impresso, dentre elas: placas de instrumentação analógica e digital utilizadas em sistemas de testes, placas processadoras baseadas em microcontroladores de diversos fabricantes, placas utilizadas em sistemas de comunicação digital com tecnologias cabeadas como RS485, RS422, Ethernet e tecnologias sem fio como </a:t>
            </a:r>
            <a:r>
              <a:rPr lang="pt-BR" dirty="0" err="1"/>
              <a:t>Wi-fi</a:t>
            </a:r>
            <a:r>
              <a:rPr lang="pt-BR" dirty="0"/>
              <a:t> 802.11, </a:t>
            </a:r>
            <a:r>
              <a:rPr lang="pt-BR" dirty="0" err="1"/>
              <a:t>Zigbee</a:t>
            </a:r>
            <a:r>
              <a:rPr lang="pt-BR" dirty="0"/>
              <a:t> 802.15 dentre outras. Possui experiência em desenvolvimento de firmware em diversas plataformas dentre elas: Intel 8088, 8051, Atmel, Microchip, ESP8266, Arduino.</a:t>
            </a:r>
          </a:p>
          <a:p>
            <a:r>
              <a:rPr lang="pt-BR" sz="2400" dirty="0">
                <a:hlinkClick r:id="rId2"/>
              </a:rPr>
              <a:t>http://lattes.cnpq.br/5067803336101638</a:t>
            </a: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7359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AEC40-6258-4DB8-809E-5DB70351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Capacitores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2BFF07-5B6C-4184-AC69-8D52BF41C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4485043"/>
          </a:xfrm>
        </p:spPr>
        <p:txBody>
          <a:bodyPr/>
          <a:lstStyle/>
          <a:p>
            <a:r>
              <a:rPr lang="pt-BR" dirty="0"/>
              <a:t>Em corrente alternada os capacitores tem o comportamento parecido com o dos resistores, eles fornecem uma reatância capacitiva, que é uma resistência proporcional a frequência aplicada.</a:t>
            </a:r>
          </a:p>
          <a:p>
            <a:endParaRPr lang="pt-BR" dirty="0"/>
          </a:p>
          <a:p>
            <a:r>
              <a:rPr lang="pt-BR" dirty="0"/>
              <a:t>Observando a formula vemos que quanto maior fora a frequência menor será a reatância capacitiva.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5390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87871-69C9-42DE-B297-077E8972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Diodos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CB2922-FA8A-4BA7-9DFB-F15719BFE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1406563"/>
          </a:xfrm>
        </p:spPr>
        <p:txBody>
          <a:bodyPr/>
          <a:lstStyle/>
          <a:p>
            <a:r>
              <a:rPr lang="pt-BR" dirty="0"/>
              <a:t>Diodos são dispositivos semicondutores largamente utilizados em circuitos eletrônicos, sua característica principal é a permissividade de corrente somente em um sentido.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3C5D73-C762-444F-A0D8-57889126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2468880"/>
            <a:ext cx="5367338" cy="25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5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52E4A-55B3-428E-B2C3-1EDCB0CE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Diodos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991304-D8DD-4EBB-8E5A-8F571FA4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622232"/>
            <a:ext cx="2636786" cy="21144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892F7CB-FC0D-4490-B4EB-1A3C58AF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679" y="874101"/>
            <a:ext cx="2481580" cy="25548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BD5957-32E8-4C0C-A7CD-B522D4F5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368" y="2622232"/>
            <a:ext cx="3782377" cy="24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23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5E40D-5171-499F-8055-C03A6FDA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Diodo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A2D339-E8E5-4D49-91CF-8E3B5C56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632914"/>
            <a:ext cx="8311833" cy="42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1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98DE4-97BE-454A-89F3-6AB5B5AC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Retificadores com diodo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6E627E-5022-4D32-8B78-94B3120CE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9" y="1297305"/>
            <a:ext cx="103441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9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2DD9D-0AD2-49B2-AEE5-C4346DC0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Transistores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A9DC07-44D0-4676-86C8-E011671F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60" y="1424576"/>
            <a:ext cx="6751320" cy="458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74F54-CA75-44E5-80C4-EC2BAD43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Transistores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D2D878-10CC-4B92-B3C0-051C464BF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11700000" cy="888403"/>
          </a:xfrm>
        </p:spPr>
        <p:txBody>
          <a:bodyPr/>
          <a:lstStyle/>
          <a:p>
            <a:r>
              <a:rPr lang="pt-BR" dirty="0"/>
              <a:t>Utilizados para realizar o chaveamento de cargas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82F067-26B8-4DA4-A303-2E3A4EC7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05" y="2352674"/>
            <a:ext cx="6486828" cy="29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28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FAA39-95BB-5C40-96AB-F1AE3E2265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7638"/>
            <a:ext cx="10799763" cy="539750"/>
          </a:xfrm>
        </p:spPr>
        <p:txBody>
          <a:bodyPr/>
          <a:lstStyle/>
          <a:p>
            <a:r>
              <a:rPr lang="pt-BR" dirty="0"/>
              <a:t>Propostas / Drafts</a:t>
            </a:r>
          </a:p>
        </p:txBody>
      </p:sp>
    </p:spTree>
    <p:extLst>
      <p:ext uri="{BB962C8B-B14F-4D97-AF65-F5344CB8AC3E}">
        <p14:creationId xmlns:p14="http://schemas.microsoft.com/office/powerpoint/2010/main" val="50797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5C7CE0-1DF8-774E-A312-878C0F9D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20C5A4-2553-D045-BA6D-4BDC159DB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dirty="0"/>
              <a:t>Conceitos de Eletricidade;</a:t>
            </a:r>
          </a:p>
          <a:p>
            <a:r>
              <a:rPr lang="pt-BR" dirty="0"/>
              <a:t>Geração de Energia;</a:t>
            </a:r>
          </a:p>
          <a:p>
            <a:r>
              <a:rPr lang="pt-BR" dirty="0"/>
              <a:t>Resistores;</a:t>
            </a:r>
          </a:p>
          <a:p>
            <a:r>
              <a:rPr lang="pt-BR" dirty="0" err="1"/>
              <a:t>Termistores</a:t>
            </a:r>
            <a:r>
              <a:rPr lang="pt-BR" dirty="0"/>
              <a:t>;</a:t>
            </a:r>
          </a:p>
          <a:p>
            <a:r>
              <a:rPr lang="pt-BR" dirty="0" err="1"/>
              <a:t>Potênciomeros</a:t>
            </a:r>
            <a:r>
              <a:rPr lang="pt-BR" dirty="0"/>
              <a:t>;</a:t>
            </a:r>
          </a:p>
          <a:p>
            <a:r>
              <a:rPr lang="pt-BR" dirty="0"/>
              <a:t>Capacitores;</a:t>
            </a:r>
          </a:p>
          <a:p>
            <a:r>
              <a:rPr lang="pt-BR" dirty="0"/>
              <a:t>Semicondutores; </a:t>
            </a:r>
          </a:p>
          <a:p>
            <a:r>
              <a:rPr lang="pt-BR" dirty="0"/>
              <a:t>Diodos;</a:t>
            </a:r>
          </a:p>
          <a:p>
            <a:r>
              <a:rPr lang="pt-BR" dirty="0"/>
              <a:t>Transistores; </a:t>
            </a:r>
          </a:p>
          <a:p>
            <a:r>
              <a:rPr lang="pt-BR" dirty="0"/>
              <a:t>Transistores MOS-FET; </a:t>
            </a:r>
          </a:p>
        </p:txBody>
      </p:sp>
    </p:spTree>
    <p:extLst>
      <p:ext uri="{BB962C8B-B14F-4D97-AF65-F5344CB8AC3E}">
        <p14:creationId xmlns:p14="http://schemas.microsoft.com/office/powerpoint/2010/main" val="47757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F7B984-2219-4D99-8B2C-E320B90F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Conceito de eletricidade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E6D7967-08AF-469C-9766-589B29A9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61356"/>
            <a:ext cx="6780700" cy="493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E38CC-602D-4246-8133-E0235657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Conceitos de Eletricidade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B996D6-E968-4843-8BE8-575A3D5B6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062317"/>
            <a:ext cx="7892160" cy="4617123"/>
          </a:xfrm>
        </p:spPr>
        <p:txBody>
          <a:bodyPr/>
          <a:lstStyle/>
          <a:p>
            <a:r>
              <a:rPr lang="pt-BR" dirty="0"/>
              <a:t>Os átomos são compostos de prótons, elétrons e nêutrons.</a:t>
            </a:r>
          </a:p>
          <a:p>
            <a:r>
              <a:rPr lang="pt-BR" dirty="0"/>
              <a:t>Os </a:t>
            </a:r>
            <a:r>
              <a:rPr lang="pt-BR" b="1" dirty="0"/>
              <a:t>prótons</a:t>
            </a:r>
            <a:r>
              <a:rPr lang="pt-BR" dirty="0"/>
              <a:t> possuem carga positiva;</a:t>
            </a:r>
          </a:p>
          <a:p>
            <a:r>
              <a:rPr lang="pt-BR" dirty="0"/>
              <a:t>Os </a:t>
            </a:r>
            <a:r>
              <a:rPr lang="pt-BR" b="1" dirty="0"/>
              <a:t>elétrons</a:t>
            </a:r>
            <a:r>
              <a:rPr lang="pt-BR" dirty="0"/>
              <a:t> possuem carga negativa;</a:t>
            </a:r>
          </a:p>
          <a:p>
            <a:r>
              <a:rPr lang="pt-BR" dirty="0"/>
              <a:t>Os </a:t>
            </a:r>
            <a:r>
              <a:rPr lang="pt-BR" b="1" dirty="0"/>
              <a:t>nêutrons</a:t>
            </a:r>
            <a:r>
              <a:rPr lang="pt-BR" dirty="0"/>
              <a:t> não possuem cargas.</a:t>
            </a:r>
          </a:p>
          <a:p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Cargas com sinais diferentes se atraem; 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Cargas com sinais iguais se repelem;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CFDAAE-CB4A-4CB3-BE4E-2378F8107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10" y="2245618"/>
            <a:ext cx="5401356" cy="36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902E6-BA0E-4985-A0CF-8A76ED8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de eletricidade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80FBBEE6-E0E9-493C-8DD8-0BE3BDF7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733" y="850478"/>
            <a:ext cx="7771227" cy="53610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1F3C13C-3512-4422-80F1-1EB97AA63FB8}"/>
              </a:ext>
            </a:extLst>
          </p:cNvPr>
          <p:cNvSpPr/>
          <p:nvPr/>
        </p:nvSpPr>
        <p:spPr>
          <a:xfrm>
            <a:off x="5679440" y="2611120"/>
            <a:ext cx="873760" cy="1778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42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7B7F9-0282-499F-96C9-6D640900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de eletricidade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DE9A94-C5F2-47DF-8584-3BEF2FF53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Em geral, o processo de condução elétrica acontece nos </a:t>
            </a:r>
            <a:r>
              <a:rPr lang="pt-BR" b="1" dirty="0"/>
              <a:t>metais</a:t>
            </a:r>
            <a:r>
              <a:rPr lang="pt-BR" dirty="0"/>
              <a:t>. Este tipo de substância possui um bom ordenamento em sua estrutura cristalina, e também elétrons livres que podem se locomover através da rede de átomos.</a:t>
            </a:r>
          </a:p>
          <a:p>
            <a:endParaRPr lang="pt-BR" dirty="0"/>
          </a:p>
          <a:p>
            <a:r>
              <a:rPr lang="pt-BR" dirty="0"/>
              <a:t>Os elétrons se movimentam em virtude das diferenças de potencial aplicadas nas extremidades deste material.</a:t>
            </a:r>
          </a:p>
          <a:p>
            <a:endParaRPr lang="pt-BR" dirty="0"/>
          </a:p>
          <a:p>
            <a:r>
              <a:rPr lang="pt-BR" dirty="0"/>
              <a:t>Estas diferenças de potencial surgem devido à falta de elétrons em algumas regiões e à sobra de elétrons em outra região</a:t>
            </a:r>
          </a:p>
        </p:txBody>
      </p:sp>
    </p:spTree>
    <p:extLst>
      <p:ext uri="{BB962C8B-B14F-4D97-AF65-F5344CB8AC3E}">
        <p14:creationId xmlns:p14="http://schemas.microsoft.com/office/powerpoint/2010/main" val="247485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36FAD-31F0-4F34-9245-B7DF473E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 de eletricidade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A88F6B-6AC9-4FDB-BAD0-6D084830A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120" y="912283"/>
            <a:ext cx="11700000" cy="634403"/>
          </a:xfrm>
        </p:spPr>
        <p:txBody>
          <a:bodyPr/>
          <a:lstStyle/>
          <a:p>
            <a:r>
              <a:rPr lang="pt-BR" dirty="0"/>
              <a:t>Estrutura cristalina do metal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C2CB30-6965-46D5-8DAA-9C5C1493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23" y="1771052"/>
            <a:ext cx="6180773" cy="4167754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6581A86-A3FC-4C56-9866-DEE2BC630DC6}"/>
              </a:ext>
            </a:extLst>
          </p:cNvPr>
          <p:cNvSpPr/>
          <p:nvPr/>
        </p:nvSpPr>
        <p:spPr>
          <a:xfrm>
            <a:off x="9438640" y="2479041"/>
            <a:ext cx="558800" cy="55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87915A2-3279-479A-B8F4-A677C57EC510}"/>
              </a:ext>
            </a:extLst>
          </p:cNvPr>
          <p:cNvSpPr/>
          <p:nvPr/>
        </p:nvSpPr>
        <p:spPr>
          <a:xfrm>
            <a:off x="9438640" y="3639202"/>
            <a:ext cx="558800" cy="55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22E6803-CEEF-47F8-A993-F107F67ABB27}"/>
              </a:ext>
            </a:extLst>
          </p:cNvPr>
          <p:cNvSpPr/>
          <p:nvPr/>
        </p:nvSpPr>
        <p:spPr>
          <a:xfrm>
            <a:off x="9438640" y="4802521"/>
            <a:ext cx="558800" cy="55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1E9FAA7-3070-4F66-B2AB-B2CBF280A1FD}"/>
              </a:ext>
            </a:extLst>
          </p:cNvPr>
          <p:cNvSpPr/>
          <p:nvPr/>
        </p:nvSpPr>
        <p:spPr>
          <a:xfrm>
            <a:off x="10365509" y="2479041"/>
            <a:ext cx="558800" cy="55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8314AD9-7065-47B8-A80C-A54CFCF8E39E}"/>
              </a:ext>
            </a:extLst>
          </p:cNvPr>
          <p:cNvSpPr/>
          <p:nvPr/>
        </p:nvSpPr>
        <p:spPr>
          <a:xfrm>
            <a:off x="10365509" y="3639202"/>
            <a:ext cx="558800" cy="55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DAB902B-DE10-4660-9B5C-5A4767245621}"/>
              </a:ext>
            </a:extLst>
          </p:cNvPr>
          <p:cNvSpPr/>
          <p:nvPr/>
        </p:nvSpPr>
        <p:spPr>
          <a:xfrm>
            <a:off x="10365509" y="4802521"/>
            <a:ext cx="558800" cy="55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41DA42F-10F1-48A6-A9E4-C7A8AF9370C7}"/>
              </a:ext>
            </a:extLst>
          </p:cNvPr>
          <p:cNvSpPr/>
          <p:nvPr/>
        </p:nvSpPr>
        <p:spPr>
          <a:xfrm>
            <a:off x="871451" y="2250442"/>
            <a:ext cx="558800" cy="5588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F793A8-2690-44FB-B59B-FD71AA733286}"/>
              </a:ext>
            </a:extLst>
          </p:cNvPr>
          <p:cNvSpPr/>
          <p:nvPr/>
        </p:nvSpPr>
        <p:spPr>
          <a:xfrm>
            <a:off x="1798320" y="2250442"/>
            <a:ext cx="558800" cy="5588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49425E9-ED16-44B8-AE39-3EABA25E4210}"/>
              </a:ext>
            </a:extLst>
          </p:cNvPr>
          <p:cNvSpPr/>
          <p:nvPr/>
        </p:nvSpPr>
        <p:spPr>
          <a:xfrm>
            <a:off x="802510" y="3489959"/>
            <a:ext cx="558800" cy="5588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D03D925-F9B5-40CB-B619-936D67488060}"/>
              </a:ext>
            </a:extLst>
          </p:cNvPr>
          <p:cNvSpPr/>
          <p:nvPr/>
        </p:nvSpPr>
        <p:spPr>
          <a:xfrm>
            <a:off x="1729379" y="3489959"/>
            <a:ext cx="558800" cy="5588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4D828AB-44C9-4134-BD2D-0FF631732AAF}"/>
              </a:ext>
            </a:extLst>
          </p:cNvPr>
          <p:cNvSpPr/>
          <p:nvPr/>
        </p:nvSpPr>
        <p:spPr>
          <a:xfrm>
            <a:off x="802510" y="4802521"/>
            <a:ext cx="558800" cy="5588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76EDD69-5D59-4987-8144-7C074543B252}"/>
              </a:ext>
            </a:extLst>
          </p:cNvPr>
          <p:cNvSpPr/>
          <p:nvPr/>
        </p:nvSpPr>
        <p:spPr>
          <a:xfrm>
            <a:off x="1729379" y="4802521"/>
            <a:ext cx="558800" cy="5588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5B366BE-353C-4076-BA6A-FD9FF543E1BC}"/>
              </a:ext>
            </a:extLst>
          </p:cNvPr>
          <p:cNvCxnSpPr>
            <a:cxnSpLocks/>
          </p:cNvCxnSpPr>
          <p:nvPr/>
        </p:nvCxnSpPr>
        <p:spPr>
          <a:xfrm>
            <a:off x="4074160" y="5108452"/>
            <a:ext cx="36271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32797840-469A-4708-A54E-014AA55071B1}"/>
              </a:ext>
            </a:extLst>
          </p:cNvPr>
          <p:cNvCxnSpPr>
            <a:cxnSpLocks/>
          </p:cNvCxnSpPr>
          <p:nvPr/>
        </p:nvCxnSpPr>
        <p:spPr>
          <a:xfrm>
            <a:off x="4074160" y="4048759"/>
            <a:ext cx="36271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A5F47A2-F782-4087-A674-A7E682F7C546}"/>
              </a:ext>
            </a:extLst>
          </p:cNvPr>
          <p:cNvCxnSpPr>
            <a:cxnSpLocks/>
          </p:cNvCxnSpPr>
          <p:nvPr/>
        </p:nvCxnSpPr>
        <p:spPr>
          <a:xfrm>
            <a:off x="4049849" y="2964692"/>
            <a:ext cx="36271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5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846</Words>
  <Application>Microsoft Office PowerPoint</Application>
  <PresentationFormat>Widescreen</PresentationFormat>
  <Paragraphs>137</Paragraphs>
  <Slides>37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Lucida Grande</vt:lpstr>
      <vt:lpstr>Tema do Office</vt:lpstr>
      <vt:lpstr>Apresentação do PowerPoint</vt:lpstr>
      <vt:lpstr>Sistemas Embarcados</vt:lpstr>
      <vt:lpstr>Sobre o Instrutor</vt:lpstr>
      <vt:lpstr>Ementa</vt:lpstr>
      <vt:lpstr>Conceito de eletricidade</vt:lpstr>
      <vt:lpstr>Conceitos de Eletricidade</vt:lpstr>
      <vt:lpstr>Conceitos de eletricidade</vt:lpstr>
      <vt:lpstr>Conceitos de eletricidade</vt:lpstr>
      <vt:lpstr>Conceito de eletricidade</vt:lpstr>
      <vt:lpstr>Conceitos de Eletricidade</vt:lpstr>
      <vt:lpstr>Conceitos de Eletricidade</vt:lpstr>
      <vt:lpstr>Conceitos de Eletricidade</vt:lpstr>
      <vt:lpstr>Conceitos de Eletricidade </vt:lpstr>
      <vt:lpstr>Conceitos de Eletricidade </vt:lpstr>
      <vt:lpstr>Geração de energia</vt:lpstr>
      <vt:lpstr>Geração de energia</vt:lpstr>
      <vt:lpstr>Geração de energia</vt:lpstr>
      <vt:lpstr>Geração de energia</vt:lpstr>
      <vt:lpstr>Resistores</vt:lpstr>
      <vt:lpstr>Resistores</vt:lpstr>
      <vt:lpstr>Resistores</vt:lpstr>
      <vt:lpstr>Resistores</vt:lpstr>
      <vt:lpstr>Resistores não ôhmicos</vt:lpstr>
      <vt:lpstr>Resistores não ôhmicos</vt:lpstr>
      <vt:lpstr>Divisores de tensão</vt:lpstr>
      <vt:lpstr>Capacitores</vt:lpstr>
      <vt:lpstr>Comportamento dos Capacitores em CC</vt:lpstr>
      <vt:lpstr>Capacitores</vt:lpstr>
      <vt:lpstr>Capacitores em CA</vt:lpstr>
      <vt:lpstr>Capacitores</vt:lpstr>
      <vt:lpstr>Diodos</vt:lpstr>
      <vt:lpstr>Diodos</vt:lpstr>
      <vt:lpstr>Diodo</vt:lpstr>
      <vt:lpstr>Retificadores com diodo</vt:lpstr>
      <vt:lpstr>Transistores</vt:lpstr>
      <vt:lpstr>Transistores</vt:lpstr>
      <vt:lpstr>Propostas / Drafts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Mirne Santana lisbo</dc:creator>
  <cp:lastModifiedBy>Washington Lisboa</cp:lastModifiedBy>
  <cp:revision>68</cp:revision>
  <dcterms:created xsi:type="dcterms:W3CDTF">2020-10-13T21:18:19Z</dcterms:created>
  <dcterms:modified xsi:type="dcterms:W3CDTF">2021-07-21T00:36:45Z</dcterms:modified>
</cp:coreProperties>
</file>